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2" r:id="rId2"/>
    <p:sldId id="287" r:id="rId3"/>
    <p:sldId id="256" r:id="rId4"/>
    <p:sldId id="257" r:id="rId5"/>
    <p:sldId id="258" r:id="rId6"/>
    <p:sldId id="259" r:id="rId7"/>
    <p:sldId id="288" r:id="rId8"/>
    <p:sldId id="260" r:id="rId9"/>
    <p:sldId id="289" r:id="rId10"/>
    <p:sldId id="262" r:id="rId11"/>
    <p:sldId id="263" r:id="rId12"/>
    <p:sldId id="264" r:id="rId13"/>
    <p:sldId id="265" r:id="rId14"/>
    <p:sldId id="266" r:id="rId15"/>
    <p:sldId id="290" r:id="rId16"/>
    <p:sldId id="267" r:id="rId17"/>
    <p:sldId id="268" r:id="rId18"/>
    <p:sldId id="291" r:id="rId19"/>
    <p:sldId id="501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E7695-79A4-4E50-91F7-73656132DFF6}" v="3" dt="2021-08-31T03:11:49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005E7695-79A4-4E50-91F7-73656132DFF6}"/>
    <pc:docChg chg="addSld modSld modMainMaster">
      <pc:chgData name="Nasil Phạm" userId="72956dafe1aa49c0" providerId="LiveId" clId="{005E7695-79A4-4E50-91F7-73656132DFF6}" dt="2021-08-31T03:11:49.257" v="19"/>
      <pc:docMkLst>
        <pc:docMk/>
      </pc:docMkLst>
      <pc:sldChg chg="new">
        <pc:chgData name="Nasil Phạm" userId="72956dafe1aa49c0" providerId="LiveId" clId="{005E7695-79A4-4E50-91F7-73656132DFF6}" dt="2021-08-31T03:11:40.783" v="18" actId="680"/>
        <pc:sldMkLst>
          <pc:docMk/>
          <pc:sldMk cId="2192677054" sldId="292"/>
        </pc:sldMkLst>
      </pc:sldChg>
      <pc:sldChg chg="add">
        <pc:chgData name="Nasil Phạm" userId="72956dafe1aa49c0" providerId="LiveId" clId="{005E7695-79A4-4E50-91F7-73656132DFF6}" dt="2021-08-31T03:11:49.257" v="19"/>
        <pc:sldMkLst>
          <pc:docMk/>
          <pc:sldMk cId="2948499370" sldId="333"/>
        </pc:sldMkLst>
      </pc:sldChg>
      <pc:sldChg chg="add">
        <pc:chgData name="Nasil Phạm" userId="72956dafe1aa49c0" providerId="LiveId" clId="{005E7695-79A4-4E50-91F7-73656132DFF6}" dt="2021-08-31T03:11:49.257" v="19"/>
        <pc:sldMkLst>
          <pc:docMk/>
          <pc:sldMk cId="2691325579" sldId="501"/>
        </pc:sldMkLst>
      </pc:sldChg>
      <pc:sldMasterChg chg="modSldLayout">
        <pc:chgData name="Nasil Phạm" userId="72956dafe1aa49c0" providerId="LiveId" clId="{005E7695-79A4-4E50-91F7-73656132DFF6}" dt="2021-08-31T03:11:35.539" v="17" actId="16037"/>
        <pc:sldMasterMkLst>
          <pc:docMk/>
          <pc:sldMasterMk cId="553949333" sldId="2147483648"/>
        </pc:sldMasterMkLst>
        <pc:sldLayoutChg chg="modSp mod">
          <pc:chgData name="Nasil Phạm" userId="72956dafe1aa49c0" providerId="LiveId" clId="{005E7695-79A4-4E50-91F7-73656132DFF6}" dt="2021-08-31T03:11:35.539" v="17" actId="16037"/>
          <pc:sldLayoutMkLst>
            <pc:docMk/>
            <pc:sldMasterMk cId="553949333" sldId="2147483648"/>
            <pc:sldLayoutMk cId="1535044457" sldId="2147483661"/>
          </pc:sldLayoutMkLst>
          <pc:spChg chg="mod">
            <ac:chgData name="Nasil Phạm" userId="72956dafe1aa49c0" providerId="LiveId" clId="{005E7695-79A4-4E50-91F7-73656132DFF6}" dt="2021-08-31T03:11:35.539" v="17" actId="16037"/>
            <ac:spMkLst>
              <pc:docMk/>
              <pc:sldMasterMk cId="553949333" sldId="2147483648"/>
              <pc:sldLayoutMk cId="1535044457" sldId="2147483661"/>
              <ac:spMk id="6" creationId="{0D1DD2F0-1E09-4BE6-A7DE-8C06ACE2AA75}"/>
            </ac:spMkLst>
          </pc:spChg>
          <pc:spChg chg="mod">
            <ac:chgData name="Nasil Phạm" userId="72956dafe1aa49c0" providerId="LiveId" clId="{005E7695-79A4-4E50-91F7-73656132DFF6}" dt="2021-08-31T03:11:31.127" v="16" actId="20577"/>
            <ac:spMkLst>
              <pc:docMk/>
              <pc:sldMasterMk cId="553949333" sldId="2147483648"/>
              <pc:sldLayoutMk cId="1535044457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37686-62E6-417E-A00B-00BCFC4E27D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F96E8-8049-4135-8417-7775779F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1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F96E8-8049-4135-8417-7775779FD6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7: Growing up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3: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53504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131DC-0C52-495B-8CB3-A6535DD8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36ECA-D0F0-461D-A024-07948B2E8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2E4CE-A002-4929-AEFC-25E666B74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F843D-FDC4-4FCC-812B-7F2D506F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4115F-9908-4B46-A078-B3F36F06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1155-826A-4DD0-B9FC-4A3FD23E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8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255B-A16D-4F3A-8A6A-3607BD6F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3EFB7-B349-4924-90F0-F5B8C932D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E2DFB-BFEC-4343-81D6-9A86E3FB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ADA06-7803-49E6-B36E-065D1E9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661F0-94C1-470B-890A-C1C163D2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6DB21-97E6-4B5D-A130-F8B941CE0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46DC8-9324-4810-AA37-131CAE39E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623F1-EC91-42C5-A7E7-36435E0F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5D9B-89BB-43C5-9AF4-E5ED416D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C8E04-708E-4465-94F4-F3391BF7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5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55" name="Google Shape;55;p11"/>
          <p:cNvSpPr/>
          <p:nvPr/>
        </p:nvSpPr>
        <p:spPr>
          <a:xfrm>
            <a:off x="279301" y="178834"/>
            <a:ext cx="11633236" cy="6500244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797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AFF2-0F87-4E1E-8098-2C556DEE0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5D5FD-8814-430A-BDE6-789D37011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ED9F5-83B5-41D4-8E4F-18144FD2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2C089-E44B-4B38-8EF7-33720384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4A7F4-200F-44D4-B65A-97B9A2AE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7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AADE-AF53-46BD-80DC-F182ACE3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86916-8EFB-43D1-A6A3-A8DB54BD6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B3914-6E8F-4ED6-9A32-640D357F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73E8D-EAEE-493A-99ED-7EFB0161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76A0-A417-4F56-8568-12D34CCA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9DD3-E8FF-4547-9D5C-B7A29DF6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7936A-0620-44F1-A7F3-461178068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D59C3-B6F7-410C-8211-CDFCDE35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4AF2B-EB86-4907-94AE-187510AD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20E4C-AC3C-4E01-B884-DC18B8D3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1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1B1E-177C-4693-A175-E87EDF02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0AEB9-FDE3-413C-B248-3410E634F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D90C4-452D-4DFF-9CBF-92B42A0C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3D186-C1FF-417F-BDD4-C872D118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136CF-C5A3-4BD6-BC55-A354522E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5F87B-8E47-4131-83CE-9E2DAEEC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AA2C-DB6A-4300-AA2A-209E78F6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C215F-1D0D-46F3-8026-836844FF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602FF-99E4-477A-BC2A-F94EFF550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06CF6-B210-42CD-BD54-E471DA69D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72715-D3BF-4A5C-8325-536EC1491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CCD11-A25F-40FC-86EC-9293CDD6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23AD3-25CD-4E49-AE99-78CCF43A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4E2A7-5204-4D37-8655-B940FDF4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0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8804-19DC-404D-9D5A-2B0A0FA8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7605E-8631-4BE8-AB49-2B6AA188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605C9-316A-4475-91F4-6A0BDB8D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6801B-7E73-4631-AA94-253545A2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80739-7F41-4639-ABFD-14C7C2F3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0AC0A-F64D-4C11-B3D3-DB89CE21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798BA-EAA6-4BE0-8304-A0454B9F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4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833F-CB0B-4BCC-8CC6-1A22E5B8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8C0EE-D40B-4E3B-9B67-5194AE313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4CB8B-0C29-4D55-9666-F5F0D56B0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57DE7-50A1-4C59-9943-B64DD47F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18-3A78-4C08-BA14-23D3ADA9463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3AD62-1B2B-403D-9DD0-0D479A33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0A570-0530-45DA-A83E-A5DAFD6C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5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44396-1756-4A45-B6D8-DD9C7A88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D7E18-8911-42DF-8E2D-20E076D9B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95D8-755A-487A-87FA-796E5F771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2918-3A78-4C08-BA14-23D3ADA9463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BA87D-36A6-42EC-AE67-ED3788C7B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83BCF-B827-49E5-87F5-F1F73D15F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7F6A-430D-4DA6-AA7E-F24BD78A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7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FA2599-160D-4BFA-BAA9-B904C09CC5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7676" y="1141958"/>
            <a:ext cx="9008480" cy="3125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272BE-67D3-4AC4-9946-F69A154BA9ED}"/>
              </a:ext>
            </a:extLst>
          </p:cNvPr>
          <p:cNvSpPr txBox="1"/>
          <p:nvPr/>
        </p:nvSpPr>
        <p:spPr>
          <a:xfrm>
            <a:off x="0" y="6474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SIMPLE PAST TENSE – AFFIRMATIVE AND NEGATIVE FORM </a:t>
            </a:r>
            <a:endParaRPr lang="en-US" sz="3200" dirty="0">
              <a:solidFill>
                <a:srgbClr val="C00000"/>
              </a:solidFill>
              <a:latin typeface="VNI-Bodon-Post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CE29B-7225-4265-B979-B74B3DA5C08D}"/>
              </a:ext>
            </a:extLst>
          </p:cNvPr>
          <p:cNvSpPr txBox="1"/>
          <p:nvPr/>
        </p:nvSpPr>
        <p:spPr>
          <a:xfrm>
            <a:off x="4050437" y="4790576"/>
            <a:ext cx="60945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didn’t want, didn’t change </a:t>
            </a:r>
            <a:endParaRPr lang="en-US" sz="3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FFBF8D-4AA5-49DF-9A20-880FF6FE21B2}"/>
              </a:ext>
            </a:extLst>
          </p:cNvPr>
          <p:cNvSpPr txBox="1"/>
          <p:nvPr/>
        </p:nvSpPr>
        <p:spPr>
          <a:xfrm>
            <a:off x="408373" y="4759799"/>
            <a:ext cx="37545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in the text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399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C93354-8A12-44B8-B646-3E064918763F}"/>
              </a:ext>
            </a:extLst>
          </p:cNvPr>
          <p:cNvSpPr txBox="1"/>
          <p:nvPr/>
        </p:nvSpPr>
        <p:spPr>
          <a:xfrm>
            <a:off x="0" y="0"/>
            <a:ext cx="12192000" cy="637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 opposite forms of the sentences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/>
              <a:latin typeface=".VnVogu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975D0-61B8-4575-9383-DE1FB0D818C1}"/>
              </a:ext>
            </a:extLst>
          </p:cNvPr>
          <p:cNvSpPr txBox="1"/>
          <p:nvPr/>
        </p:nvSpPr>
        <p:spPr>
          <a:xfrm>
            <a:off x="210842" y="779145"/>
            <a:ext cx="6125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I read a book last night.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58DF8-483C-4EEA-A51C-0E5611A7DE09}"/>
              </a:ext>
            </a:extLst>
          </p:cNvPr>
          <p:cNvSpPr txBox="1"/>
          <p:nvPr/>
        </p:nvSpPr>
        <p:spPr>
          <a:xfrm>
            <a:off x="241915" y="1849410"/>
            <a:ext cx="9403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My brother didn't start a new school last year.</a:t>
            </a: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923B1-3CAC-4F09-94F0-1BBD667359BC}"/>
              </a:ext>
            </a:extLst>
          </p:cNvPr>
          <p:cNvSpPr txBox="1"/>
          <p:nvPr/>
        </p:nvSpPr>
        <p:spPr>
          <a:xfrm>
            <a:off x="241915" y="2837213"/>
            <a:ext cx="9403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We played basketball yesterday.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681B0-B8C3-4BE3-BA0D-35FE28F8E976}"/>
              </a:ext>
            </a:extLst>
          </p:cNvPr>
          <p:cNvSpPr txBox="1"/>
          <p:nvPr/>
        </p:nvSpPr>
        <p:spPr>
          <a:xfrm>
            <a:off x="210843" y="3824363"/>
            <a:ext cx="9403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My cousin gave me a present for my birthday.</a:t>
            </a:r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3F6FB-59A1-421E-87E7-9EAA3EDCA1DD}"/>
              </a:ext>
            </a:extLst>
          </p:cNvPr>
          <p:cNvSpPr txBox="1"/>
          <p:nvPr/>
        </p:nvSpPr>
        <p:spPr>
          <a:xfrm>
            <a:off x="210842" y="4857386"/>
            <a:ext cx="9403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I didn't like playing football when I was young.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B9BC00-8E90-454D-8FA8-A0184099733E}"/>
              </a:ext>
            </a:extLst>
          </p:cNvPr>
          <p:cNvSpPr txBox="1"/>
          <p:nvPr/>
        </p:nvSpPr>
        <p:spPr>
          <a:xfrm>
            <a:off x="210843" y="5844536"/>
            <a:ext cx="9403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My best friend didn't go on holiday last year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FB77035-8D19-4192-9015-910376726753}"/>
              </a:ext>
            </a:extLst>
          </p:cNvPr>
          <p:cNvSpPr/>
          <p:nvPr/>
        </p:nvSpPr>
        <p:spPr>
          <a:xfrm>
            <a:off x="241915" y="1302365"/>
            <a:ext cx="490494" cy="313371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B717ECE-A9E1-42B9-8883-9112992DF3B1}"/>
              </a:ext>
            </a:extLst>
          </p:cNvPr>
          <p:cNvSpPr/>
          <p:nvPr/>
        </p:nvSpPr>
        <p:spPr>
          <a:xfrm>
            <a:off x="241915" y="2387370"/>
            <a:ext cx="490494" cy="313371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8966CFE-A3D8-4D49-ACF7-90DC8327B5A7}"/>
              </a:ext>
            </a:extLst>
          </p:cNvPr>
          <p:cNvSpPr/>
          <p:nvPr/>
        </p:nvSpPr>
        <p:spPr>
          <a:xfrm>
            <a:off x="270395" y="3415324"/>
            <a:ext cx="490494" cy="313371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B7BD655-BB27-4620-9FF1-DBEE852455BD}"/>
              </a:ext>
            </a:extLst>
          </p:cNvPr>
          <p:cNvSpPr/>
          <p:nvPr/>
        </p:nvSpPr>
        <p:spPr>
          <a:xfrm>
            <a:off x="241915" y="4350526"/>
            <a:ext cx="490494" cy="313371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709ED75-9F0B-4071-9841-F334A99962B8}"/>
              </a:ext>
            </a:extLst>
          </p:cNvPr>
          <p:cNvSpPr/>
          <p:nvPr/>
        </p:nvSpPr>
        <p:spPr>
          <a:xfrm>
            <a:off x="241915" y="5412374"/>
            <a:ext cx="490494" cy="313371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97227BE-1A1B-4B5C-8EC8-F3A450CB307D}"/>
              </a:ext>
            </a:extLst>
          </p:cNvPr>
          <p:cNvSpPr/>
          <p:nvPr/>
        </p:nvSpPr>
        <p:spPr>
          <a:xfrm>
            <a:off x="241915" y="6367756"/>
            <a:ext cx="490494" cy="313371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5A59D0-3259-4103-92E6-BF4F59F8237E}"/>
              </a:ext>
            </a:extLst>
          </p:cNvPr>
          <p:cNvSpPr txBox="1"/>
          <p:nvPr/>
        </p:nvSpPr>
        <p:spPr>
          <a:xfrm>
            <a:off x="732409" y="1243075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didn’t read a book last night.</a:t>
            </a:r>
            <a:endParaRPr lang="en-US" sz="2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FD2C78-8D97-47C6-A68E-372C6BCCDEDE}"/>
              </a:ext>
            </a:extLst>
          </p:cNvPr>
          <p:cNvSpPr txBox="1"/>
          <p:nvPr/>
        </p:nvSpPr>
        <p:spPr>
          <a:xfrm>
            <a:off x="760889" y="2280017"/>
            <a:ext cx="7401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brother started a new school last year. 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7C3E7E-C875-4E46-96A9-E1665322A1DC}"/>
              </a:ext>
            </a:extLst>
          </p:cNvPr>
          <p:cNvSpPr txBox="1"/>
          <p:nvPr/>
        </p:nvSpPr>
        <p:spPr>
          <a:xfrm>
            <a:off x="760889" y="3307852"/>
            <a:ext cx="9590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didn’t play basketball yesterday. </a:t>
            </a:r>
            <a:endParaRPr lang="en-US" sz="2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F7E775-99F6-4F69-AAC1-BC8AAC54F9BB}"/>
              </a:ext>
            </a:extLst>
          </p:cNvPr>
          <p:cNvSpPr txBox="1"/>
          <p:nvPr/>
        </p:nvSpPr>
        <p:spPr>
          <a:xfrm>
            <a:off x="760889" y="4263101"/>
            <a:ext cx="9590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cousin didn’t give me a present for my birthday. 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E186A0-58A7-4F23-A07D-B2370317467F}"/>
              </a:ext>
            </a:extLst>
          </p:cNvPr>
          <p:cNvSpPr txBox="1"/>
          <p:nvPr/>
        </p:nvSpPr>
        <p:spPr>
          <a:xfrm>
            <a:off x="760889" y="5330423"/>
            <a:ext cx="9590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liked playing football when I was young.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6282B4-503B-4113-ABAE-3596347A0464}"/>
              </a:ext>
            </a:extLst>
          </p:cNvPr>
          <p:cNvSpPr txBox="1"/>
          <p:nvPr/>
        </p:nvSpPr>
        <p:spPr>
          <a:xfrm>
            <a:off x="760889" y="6267271"/>
            <a:ext cx="9590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best friend went on holiday last year. </a:t>
            </a:r>
            <a:endParaRPr lang="en-US" sz="2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124689-99EA-4F97-9653-E2BC034E1AB3}"/>
              </a:ext>
            </a:extLst>
          </p:cNvPr>
          <p:cNvSpPr txBox="1"/>
          <p:nvPr/>
        </p:nvSpPr>
        <p:spPr>
          <a:xfrm>
            <a:off x="0" y="2875002"/>
            <a:ext cx="12192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Complete the text with the affirmative or negative form of the verbs.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3CB79-7147-4E0A-9943-693CFD8BF4B6}"/>
              </a:ext>
            </a:extLst>
          </p:cNvPr>
          <p:cNvSpPr txBox="1"/>
          <p:nvPr/>
        </p:nvSpPr>
        <p:spPr>
          <a:xfrm>
            <a:off x="2789807" y="2228671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FFFF"/>
                </a:solidFill>
                <a:effectLst/>
                <a:latin typeface="HelveticaNeueLTStd-HvIt"/>
              </a:rPr>
              <a:t>A life in film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m Background Cliparts - Cliparts Zone">
            <a:extLst>
              <a:ext uri="{FF2B5EF4-FFF2-40B4-BE49-F238E27FC236}">
                <a16:creationId xmlns:a16="http://schemas.microsoft.com/office/drawing/2014/main" id="{B43B58D0-5324-4AA5-B335-B26B92C4E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b="53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2002B-C5AD-42D4-B3EB-F377A1C15007}"/>
              </a:ext>
            </a:extLst>
          </p:cNvPr>
          <p:cNvSpPr txBox="1"/>
          <p:nvPr/>
        </p:nvSpPr>
        <p:spPr>
          <a:xfrm>
            <a:off x="364083" y="1443235"/>
            <a:ext cx="11679684" cy="422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Between the ages of ten and twenty, Daniel Radcliffe 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(1)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(act) ________ in eight Harry Potter films. In that time he 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(2)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(not make) _______________ other films and he 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(3)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(not go) ______________ to school. A tutor </a:t>
            </a:r>
            <a:r>
              <a:rPr lang="en-US" sz="2600" b="1" dirty="0">
                <a:solidFill>
                  <a:srgbClr val="C00000"/>
                </a:solidFill>
                <a:latin typeface="Sitka Subheading" panose="02000505000000020004" pitchFamily="2" charset="0"/>
              </a:rPr>
              <a:t>(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4)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(give) ________ special classes to all of the actors.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Sometimes very young actors have problems because their lives aren’t normal, but Daniel 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(5)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(not have) _____________ a bad time. He 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(6)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(love) ________ the job and </a:t>
            </a:r>
            <a:r>
              <a:rPr lang="en-US" sz="2600" b="1" dirty="0">
                <a:solidFill>
                  <a:srgbClr val="C00000"/>
                </a:solidFill>
                <a:effectLst/>
                <a:latin typeface="Sitka Subheading" panose="02000505000000020004" pitchFamily="2" charset="0"/>
              </a:rPr>
              <a:t>(7) </a:t>
            </a:r>
            <a:r>
              <a:rPr lang="en-US" sz="2600" dirty="0">
                <a:solidFill>
                  <a:srgbClr val="242021"/>
                </a:solidFill>
                <a:effectLst/>
                <a:latin typeface="Sitka Subheading" panose="02000505000000020004" pitchFamily="2" charset="0"/>
              </a:rPr>
              <a:t>(have) ___________a lot of friends and fun.</a:t>
            </a:r>
            <a:r>
              <a:rPr lang="en-US" sz="2600" dirty="0">
                <a:latin typeface="Sitka Subheading" panose="02000505000000020004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650D3-3A20-4BF6-8F94-952FD9C561FA}"/>
              </a:ext>
            </a:extLst>
          </p:cNvPr>
          <p:cNvSpPr txBox="1"/>
          <p:nvPr/>
        </p:nvSpPr>
        <p:spPr>
          <a:xfrm>
            <a:off x="4087205" y="735349"/>
            <a:ext cx="5436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effectLst/>
                <a:latin typeface=".VnVogue" panose="020B7200000000000000" pitchFamily="34" charset="0"/>
              </a:rPr>
              <a:t>A life in film</a:t>
            </a:r>
            <a:r>
              <a:rPr lang="en-US" sz="4000" b="1" dirty="0">
                <a:solidFill>
                  <a:srgbClr val="C00000"/>
                </a:solidFill>
                <a:latin typeface=".VnVogue" panose="020B7200000000000000" pitchFamily="34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6F1AA7-816C-45B8-88A3-D0FB8B80F78F}"/>
              </a:ext>
            </a:extLst>
          </p:cNvPr>
          <p:cNvGrpSpPr/>
          <p:nvPr/>
        </p:nvGrpSpPr>
        <p:grpSpPr>
          <a:xfrm>
            <a:off x="0" y="0"/>
            <a:ext cx="3611794" cy="1583392"/>
            <a:chOff x="5793777" y="4477227"/>
            <a:chExt cx="4545508" cy="18750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6A3E7C-159A-4692-8A8E-B33A4DFDA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3777" y="4477227"/>
              <a:ext cx="2252943" cy="18750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E76F0A-D01B-4827-A463-0243B214D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6720" y="4477227"/>
              <a:ext cx="2292565" cy="187507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965ED74-F94B-47EA-B5DF-0B2E0F276365}"/>
              </a:ext>
            </a:extLst>
          </p:cNvPr>
          <p:cNvSpPr txBox="1"/>
          <p:nvPr/>
        </p:nvSpPr>
        <p:spPr>
          <a:xfrm>
            <a:off x="10113577" y="1443235"/>
            <a:ext cx="1595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acted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76B26-8D2D-4560-91F8-9C51A4A5CEEA}"/>
              </a:ext>
            </a:extLst>
          </p:cNvPr>
          <p:cNvSpPr txBox="1"/>
          <p:nvPr/>
        </p:nvSpPr>
        <p:spPr>
          <a:xfrm>
            <a:off x="9394929" y="2078953"/>
            <a:ext cx="3032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didn’t make 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31866-0778-463E-8803-87C156A6964C}"/>
              </a:ext>
            </a:extLst>
          </p:cNvPr>
          <p:cNvSpPr txBox="1"/>
          <p:nvPr/>
        </p:nvSpPr>
        <p:spPr>
          <a:xfrm>
            <a:off x="5558528" y="2646749"/>
            <a:ext cx="2719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didn’t go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223509-CFE3-44FE-9F84-6D669E3A3D7D}"/>
              </a:ext>
            </a:extLst>
          </p:cNvPr>
          <p:cNvSpPr txBox="1"/>
          <p:nvPr/>
        </p:nvSpPr>
        <p:spPr>
          <a:xfrm>
            <a:off x="676599" y="3198987"/>
            <a:ext cx="1595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ECB358-385C-4D2C-B822-E3C6872671FF}"/>
              </a:ext>
            </a:extLst>
          </p:cNvPr>
          <p:cNvSpPr txBox="1"/>
          <p:nvPr/>
        </p:nvSpPr>
        <p:spPr>
          <a:xfrm>
            <a:off x="4446003" y="4435038"/>
            <a:ext cx="2953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didn’t have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E20758-9E35-4C28-9D1A-2C03BA71843A}"/>
              </a:ext>
            </a:extLst>
          </p:cNvPr>
          <p:cNvSpPr txBox="1"/>
          <p:nvPr/>
        </p:nvSpPr>
        <p:spPr>
          <a:xfrm>
            <a:off x="10596880" y="4393019"/>
            <a:ext cx="1595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loved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FE3862-CD82-4FEB-90FA-E97AEED7B622}"/>
              </a:ext>
            </a:extLst>
          </p:cNvPr>
          <p:cNvSpPr txBox="1"/>
          <p:nvPr/>
        </p:nvSpPr>
        <p:spPr>
          <a:xfrm>
            <a:off x="4210659" y="5019813"/>
            <a:ext cx="1595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F0F9E-45EC-4F91-9CA8-62E84A122C89}"/>
              </a:ext>
            </a:extLst>
          </p:cNvPr>
          <p:cNvSpPr txBox="1"/>
          <p:nvPr/>
        </p:nvSpPr>
        <p:spPr>
          <a:xfrm>
            <a:off x="-1" y="2598961"/>
            <a:ext cx="12192001" cy="1248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about your experiences. Use the affirmative or negative form of the verbs.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8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DAABF-CC39-444B-88E2-DD97FEEDB465}"/>
              </a:ext>
            </a:extLst>
          </p:cNvPr>
          <p:cNvSpPr txBox="1"/>
          <p:nvPr/>
        </p:nvSpPr>
        <p:spPr>
          <a:xfrm>
            <a:off x="1539240" y="720354"/>
            <a:ext cx="9387840" cy="168756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  <a:ea typeface="MS Mincho" panose="02020609040205080304" pitchFamily="49" charset="-128"/>
              </a:rPr>
              <a:t>Pair-work </a:t>
            </a:r>
            <a:endParaRPr lang="en-US" sz="6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Pair Work Clipart – Clipartxtras throughout Student Partner Clipart »  Clipart Station">
            <a:extLst>
              <a:ext uri="{FF2B5EF4-FFF2-40B4-BE49-F238E27FC236}">
                <a16:creationId xmlns:a16="http://schemas.microsoft.com/office/drawing/2014/main" id="{66DF5B8B-1DDD-4041-8372-DC3AF171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/>
        </p:blipFill>
        <p:spPr bwMode="auto">
          <a:xfrm>
            <a:off x="2118359" y="2651760"/>
            <a:ext cx="759516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ster WELLS Counseling, Coaching &amp;amp; Consulting, PLLC - Services | Facebook">
            <a:extLst>
              <a:ext uri="{FF2B5EF4-FFF2-40B4-BE49-F238E27FC236}">
                <a16:creationId xmlns:a16="http://schemas.microsoft.com/office/drawing/2014/main" id="{964502E7-AF65-496C-BE88-CCA93829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47" y="1777449"/>
            <a:ext cx="5629154" cy="50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E2E0D-B7B4-409F-A0B4-14B5FDD807A4}"/>
              </a:ext>
            </a:extLst>
          </p:cNvPr>
          <p:cNvSpPr txBox="1"/>
          <p:nvPr/>
        </p:nvSpPr>
        <p:spPr>
          <a:xfrm>
            <a:off x="208344" y="1777449"/>
            <a:ext cx="69100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26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C0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</a:rPr>
              <a:t>Compare your sentences in exercise 5 </a:t>
            </a:r>
            <a:endParaRPr lang="en-US" sz="4400" dirty="0">
              <a:solidFill>
                <a:srgbClr val="C00000"/>
              </a:solidFill>
              <a:effectLst/>
              <a:latin typeface=".VnVogue" panose="020B7200000000000000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15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602F8-F00D-43B3-AB7A-EC6170D3824C}"/>
              </a:ext>
            </a:extLst>
          </p:cNvPr>
          <p:cNvPicPr/>
          <p:nvPr/>
        </p:nvPicPr>
        <p:blipFill rotWithShape="1">
          <a:blip r:embed="rId2"/>
          <a:srcRect b="4518"/>
          <a:stretch/>
        </p:blipFill>
        <p:spPr bwMode="auto">
          <a:xfrm>
            <a:off x="2003803" y="998073"/>
            <a:ext cx="6931851" cy="3759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4667C-029B-4243-BA7C-2C2447D8430D}"/>
              </a:ext>
            </a:extLst>
          </p:cNvPr>
          <p:cNvSpPr txBox="1"/>
          <p:nvPr/>
        </p:nvSpPr>
        <p:spPr>
          <a:xfrm>
            <a:off x="580118" y="243068"/>
            <a:ext cx="194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</p:txBody>
      </p:sp>
    </p:spTree>
    <p:extLst>
      <p:ext uri="{BB962C8B-B14F-4D97-AF65-F5344CB8AC3E}">
        <p14:creationId xmlns:p14="http://schemas.microsoft.com/office/powerpoint/2010/main" val="316607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body" idx="4294967295"/>
          </p:nvPr>
        </p:nvSpPr>
        <p:spPr>
          <a:xfrm>
            <a:off x="436436" y="1631672"/>
            <a:ext cx="11870956" cy="14766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581025" algn="l"/>
              </a:tabLs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 by heart all structures.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581025" algn="l"/>
              </a:tabLs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Write a short paragraph about what you did  last 						weekend.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581025" algn="l"/>
              </a:tabLs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Prepare the next lesson: SPEAKING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5007" y="431343"/>
            <a:ext cx="7693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74681" algn="l"/>
              </a:tabLst>
            </a:pPr>
            <a:r>
              <a:rPr lang="en-US" sz="7200" b="1" dirty="0">
                <a:solidFill>
                  <a:srgbClr val="C00000"/>
                </a:solidFill>
                <a:latin typeface="Stencil" panose="040409050D0802020404" pitchFamily="82" charset="0"/>
                <a:ea typeface="Times New Roman" panose="02020603050405020304" pitchFamily="18" charset="0"/>
              </a:rPr>
              <a:t>homework</a:t>
            </a:r>
            <a:endParaRPr lang="en-US" sz="7200" b="1" dirty="0">
              <a:latin typeface="Stencil" panose="040409050D0802020404" pitchFamily="82" charset="0"/>
              <a:ea typeface="MS Minch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come lettering text modern calligraphy styl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4" b="14424"/>
          <a:stretch/>
        </p:blipFill>
        <p:spPr bwMode="auto">
          <a:xfrm>
            <a:off x="-13880" y="0"/>
            <a:ext cx="122197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>
            <a:extLst>
              <a:ext uri="{FF2B5EF4-FFF2-40B4-BE49-F238E27FC236}">
                <a16:creationId xmlns:a16="http://schemas.microsoft.com/office/drawing/2014/main" id="{F5F87A72-CC55-4768-935B-B0D9A01A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9E7741-6453-40CC-BD1D-0E222AA0AF39}"/>
              </a:ext>
            </a:extLst>
          </p:cNvPr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5277A-5D4A-4518-9707-3B7F77F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ercolor Circle Background Png, Transparent Png , Transparent Png Image -  PNGitem">
            <a:extLst>
              <a:ext uri="{FF2B5EF4-FFF2-40B4-BE49-F238E27FC236}">
                <a16:creationId xmlns:a16="http://schemas.microsoft.com/office/drawing/2014/main" id="{3DDE1BD5-59B0-481E-A318-9D41AE76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66860-5BD0-427B-BAB7-18DC8F6A747E}"/>
              </a:ext>
            </a:extLst>
          </p:cNvPr>
          <p:cNvSpPr txBox="1"/>
          <p:nvPr/>
        </p:nvSpPr>
        <p:spPr>
          <a:xfrm>
            <a:off x="2588871" y="3143861"/>
            <a:ext cx="7292050" cy="1218460"/>
          </a:xfrm>
          <a:prstGeom prst="rect">
            <a:avLst/>
          </a:prstGeom>
          <a:noFill/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ln w="285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9999">
                        <a:shade val="30000"/>
                        <a:satMod val="115000"/>
                      </a:srgbClr>
                    </a:gs>
                    <a:gs pos="50000">
                      <a:srgbClr val="009999">
                        <a:shade val="67500"/>
                        <a:satMod val="115000"/>
                      </a:srgbClr>
                    </a:gs>
                    <a:gs pos="100000">
                      <a:srgbClr val="00999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VNI-Hob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MEMORY CIRCLE</a:t>
            </a:r>
          </a:p>
        </p:txBody>
      </p:sp>
    </p:spTree>
    <p:extLst>
      <p:ext uri="{BB962C8B-B14F-4D97-AF65-F5344CB8AC3E}">
        <p14:creationId xmlns:p14="http://schemas.microsoft.com/office/powerpoint/2010/main" val="195608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23294-4E3A-4BDC-B27F-B4FFA8F005EE}"/>
              </a:ext>
            </a:extLst>
          </p:cNvPr>
          <p:cNvSpPr txBox="1"/>
          <p:nvPr/>
        </p:nvSpPr>
        <p:spPr>
          <a:xfrm>
            <a:off x="480873" y="875399"/>
            <a:ext cx="11424082" cy="263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endParaRPr lang="en-US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played soccer last night.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1: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played soccer last night and I studied yesterday.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Student 2: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played soccer last night and I studied yesterday, then I talked to my parents…..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174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1D05B8-9C4C-40ED-B743-E277D5BD62BB}"/>
              </a:ext>
            </a:extLst>
          </p:cNvPr>
          <p:cNvSpPr txBox="1"/>
          <p:nvPr/>
        </p:nvSpPr>
        <p:spPr>
          <a:xfrm>
            <a:off x="1919796" y="829504"/>
            <a:ext cx="9177292" cy="62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95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Munish</a:t>
            </a:r>
            <a:r>
              <a:rPr lang="en-US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took</a:t>
            </a:r>
            <a:r>
              <a:rPr lang="en-US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photo of his daughter.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73A18-00CC-46AD-8F6F-7605DC8B3C18}"/>
              </a:ext>
            </a:extLst>
          </p:cNvPr>
          <p:cNvSpPr txBox="1"/>
          <p:nvPr/>
        </p:nvSpPr>
        <p:spPr>
          <a:xfrm>
            <a:off x="1919796" y="1748563"/>
            <a:ext cx="8218503" cy="62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95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Suman </a:t>
            </a:r>
            <a:r>
              <a:rPr lang="en-US" sz="3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US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tired or sad.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943FE-0B7D-4ED2-90BB-CB53F3A8D847}"/>
              </a:ext>
            </a:extLst>
          </p:cNvPr>
          <p:cNvSpPr txBox="1"/>
          <p:nvPr/>
        </p:nvSpPr>
        <p:spPr>
          <a:xfrm>
            <a:off x="1919796" y="2651916"/>
            <a:ext cx="6094520" cy="62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95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3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wasn’t</a:t>
            </a:r>
            <a:r>
              <a:rPr lang="en-US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happy.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E007F1-D1BF-4405-B886-11131339DF66}"/>
              </a:ext>
            </a:extLst>
          </p:cNvPr>
          <p:cNvSpPr txBox="1"/>
          <p:nvPr/>
        </p:nvSpPr>
        <p:spPr>
          <a:xfrm>
            <a:off x="213064" y="3943879"/>
            <a:ext cx="113611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2060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</a:rPr>
              <a:t>What are the infinitive forms of 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</a:rPr>
              <a:t>“took, was and wasn’t” 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9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908C476-0949-4C1A-9FFA-F5E5D6817515}"/>
              </a:ext>
            </a:extLst>
          </p:cNvPr>
          <p:cNvGrpSpPr/>
          <p:nvPr/>
        </p:nvGrpSpPr>
        <p:grpSpPr>
          <a:xfrm>
            <a:off x="1361612" y="1223899"/>
            <a:ext cx="2242721" cy="3531816"/>
            <a:chOff x="1805495" y="1197266"/>
            <a:chExt cx="2242721" cy="35318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21A3B4-6D6A-425D-8F6A-0CAB20034E03}"/>
                </a:ext>
              </a:extLst>
            </p:cNvPr>
            <p:cNvSpPr txBox="1"/>
            <p:nvPr/>
          </p:nvSpPr>
          <p:spPr>
            <a:xfrm>
              <a:off x="1805495" y="1197266"/>
              <a:ext cx="13014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91B16-A8CC-4B71-87A6-5C624EE4E3A0}"/>
                </a:ext>
              </a:extLst>
            </p:cNvPr>
            <p:cNvSpPr txBox="1"/>
            <p:nvPr/>
          </p:nvSpPr>
          <p:spPr>
            <a:xfrm>
              <a:off x="1805495" y="1951595"/>
              <a:ext cx="18969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drive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CA8292-2677-4DC8-982C-6B8F897C5BCC}"/>
                </a:ext>
              </a:extLst>
            </p:cNvPr>
            <p:cNvSpPr txBox="1"/>
            <p:nvPr/>
          </p:nvSpPr>
          <p:spPr>
            <a:xfrm>
              <a:off x="1805495" y="2611515"/>
              <a:ext cx="13014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cut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63642E-0CA7-408D-8D5E-A7D3098AA432}"/>
                </a:ext>
              </a:extLst>
            </p:cNvPr>
            <p:cNvSpPr txBox="1"/>
            <p:nvPr/>
          </p:nvSpPr>
          <p:spPr>
            <a:xfrm>
              <a:off x="1805495" y="3316356"/>
              <a:ext cx="16472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make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B9FF43-E8E9-416A-AD78-3E1053194FAE}"/>
                </a:ext>
              </a:extLst>
            </p:cNvPr>
            <p:cNvSpPr txBox="1"/>
            <p:nvPr/>
          </p:nvSpPr>
          <p:spPr>
            <a:xfrm>
              <a:off x="1805495" y="4021196"/>
              <a:ext cx="22427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have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4AAB7FD-D103-428B-AB05-5B814EB833E5}"/>
              </a:ext>
            </a:extLst>
          </p:cNvPr>
          <p:cNvSpPr/>
          <p:nvPr/>
        </p:nvSpPr>
        <p:spPr>
          <a:xfrm>
            <a:off x="3790766" y="1331649"/>
            <a:ext cx="213064" cy="3424065"/>
          </a:xfrm>
          <a:prstGeom prst="rightBrace">
            <a:avLst>
              <a:gd name="adj1" fmla="val 94799"/>
              <a:gd name="adj2" fmla="val 50754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8AF7F-1659-41DF-A157-35B1A45C71F2}"/>
              </a:ext>
            </a:extLst>
          </p:cNvPr>
          <p:cNvSpPr txBox="1"/>
          <p:nvPr/>
        </p:nvSpPr>
        <p:spPr>
          <a:xfrm>
            <a:off x="4003830" y="2403369"/>
            <a:ext cx="71134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</a:rPr>
              <a:t>What are the </a:t>
            </a:r>
            <a:r>
              <a:rPr lang="en-US" sz="4000" b="1" i="1" dirty="0">
                <a:solidFill>
                  <a:srgbClr val="C00000"/>
                </a:solidFill>
                <a:latin typeface="Sitka Subheading" panose="02000505000000020004" pitchFamily="2" charset="0"/>
                <a:ea typeface="Calibri" panose="020F0502020204030204" pitchFamily="34" charset="0"/>
              </a:rPr>
              <a:t>simple past forms of these verbs?</a:t>
            </a:r>
            <a:endParaRPr lang="en-US" sz="4000" b="1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434733-AD24-4914-AC93-CF282093B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090" y="1466701"/>
            <a:ext cx="8056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/>
            <a:r>
              <a:rPr lang="en-US" sz="8000" b="1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GROWING 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458" y="2715049"/>
            <a:ext cx="10226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3</a:t>
            </a:r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LANGUAGE FOCUS</a:t>
            </a:r>
            <a:endParaRPr lang="en-US" sz="6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3028" y="656943"/>
            <a:ext cx="2410394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7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0006F7-0B18-46E8-9DFE-D5CE8D932AC6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26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Sitka Subheading" panose="02000505000000020004" pitchFamily="2" charset="0"/>
                <a:ea typeface="MS Mincho" panose="02020609040205080304" pitchFamily="49" charset="-128"/>
              </a:rPr>
              <a:t>Study the examples. Find other examples of the negative form in the text. How do we form the past simple negative? Read the Rule to check</a:t>
            </a:r>
            <a:r>
              <a:rPr lang="en-US" sz="2800" dirty="0">
                <a:solidFill>
                  <a:srgbClr val="002060"/>
                </a:solidFill>
                <a:effectLst/>
                <a:latin typeface="Sitka Subheading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effectLst/>
              <a:latin typeface="Sitka Subheading" panose="02000505000000020004" pitchFamily="2" charset="0"/>
              <a:ea typeface="MS Mincho" panose="02020609040205080304" pitchFamily="49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E9814-C046-47A6-9E62-08439BFAE33A}"/>
              </a:ext>
            </a:extLst>
          </p:cNvPr>
          <p:cNvSpPr txBox="1"/>
          <p:nvPr/>
        </p:nvSpPr>
        <p:spPr>
          <a:xfrm>
            <a:off x="3136037" y="1737043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</a:rPr>
              <a:t>She 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had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</a:rPr>
              <a:t> glasses.</a:t>
            </a:r>
            <a:br>
              <a:rPr lang="en-US" sz="36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</a:rPr>
            </a:br>
            <a:r>
              <a:rPr lang="en-US" sz="36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</a:rPr>
              <a:t>She </a:t>
            </a:r>
            <a:r>
              <a:rPr lang="en-US" sz="3600" b="1" i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didn’t have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Book Antiqua" panose="02040602050305030304" pitchFamily="18" charset="0"/>
              </a:rPr>
              <a:t>glasses</a:t>
            </a:r>
            <a:r>
              <a:rPr lang="en-US" sz="3600" b="1" dirty="0"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83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768B8E-F2DA-4E86-8666-8ECA3BB09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88413"/>
              </p:ext>
            </p:extLst>
          </p:nvPr>
        </p:nvGraphicFramePr>
        <p:xfrm>
          <a:off x="1737854" y="1838630"/>
          <a:ext cx="4663440" cy="795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val="2515628237"/>
                    </a:ext>
                  </a:extLst>
                </a:gridCol>
              </a:tblGrid>
              <a:tr h="795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3200" cap="small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3200" cap="small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2/ED </a:t>
                      </a:r>
                      <a:r>
                        <a:rPr lang="en-US" sz="32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O</a:t>
                      </a:r>
                      <a:endParaRPr lang="en-US" sz="3200" cap="small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8035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5A7D51-3F59-4BD3-A8E6-18CB3A12F3E9}"/>
              </a:ext>
            </a:extLst>
          </p:cNvPr>
          <p:cNvSpPr txBox="1"/>
          <p:nvPr/>
        </p:nvSpPr>
        <p:spPr>
          <a:xfrm>
            <a:off x="254494" y="1205021"/>
            <a:ext cx="148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VNI-DOS Sample Font " pitchFamily="2" charset="0"/>
              </a:rPr>
              <a:t>FORM: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B6860-6C15-41C6-A3E2-1243EC7675E9}"/>
              </a:ext>
            </a:extLst>
          </p:cNvPr>
          <p:cNvSpPr txBox="1"/>
          <p:nvPr/>
        </p:nvSpPr>
        <p:spPr>
          <a:xfrm>
            <a:off x="489058" y="28921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</a:t>
            </a:r>
            <a:r>
              <a:rPr lang="en-US" sz="32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en-US" sz="3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book last night.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228FD-7970-46D6-B86E-5D0325B39213}"/>
              </a:ext>
            </a:extLst>
          </p:cNvPr>
          <p:cNvSpPr txBox="1"/>
          <p:nvPr/>
        </p:nvSpPr>
        <p:spPr>
          <a:xfrm>
            <a:off x="0" y="6474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SIMPLE PAST TENSE – AFFIRMATIVE AND NEGATIVE FORM </a:t>
            </a:r>
            <a:endParaRPr lang="en-US" sz="3200" dirty="0">
              <a:solidFill>
                <a:srgbClr val="C00000"/>
              </a:solidFill>
              <a:latin typeface="VNI-Bodon-Poster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C77448-B252-4F8F-8C44-3AB8C288ECA5}"/>
              </a:ext>
            </a:extLst>
          </p:cNvPr>
          <p:cNvSpPr txBox="1"/>
          <p:nvPr/>
        </p:nvSpPr>
        <p:spPr>
          <a:xfrm>
            <a:off x="452760" y="1799331"/>
            <a:ext cx="9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(+):</a:t>
            </a:r>
            <a:r>
              <a:rPr lang="en-US" sz="3200" b="1" dirty="0">
                <a:solidFill>
                  <a:srgbClr val="C00000"/>
                </a:solidFill>
                <a:latin typeface=".VnVogue" panose="020B7200000000000000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AD6AB-2430-44C6-972C-C4CA930808F8}"/>
              </a:ext>
            </a:extLst>
          </p:cNvPr>
          <p:cNvSpPr txBox="1"/>
          <p:nvPr/>
        </p:nvSpPr>
        <p:spPr>
          <a:xfrm>
            <a:off x="551894" y="3777941"/>
            <a:ext cx="886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(-):</a:t>
            </a:r>
            <a:r>
              <a:rPr lang="en-US" sz="3200" b="1" dirty="0">
                <a:solidFill>
                  <a:srgbClr val="C00000"/>
                </a:solidFill>
                <a:latin typeface=".VnVogue" panose="020B7200000000000000" pitchFamily="34" charset="0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D60A616-6D88-4E48-B1DF-C6B6281F8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58062"/>
              </p:ext>
            </p:extLst>
          </p:nvPr>
        </p:nvGraphicFramePr>
        <p:xfrm>
          <a:off x="1737854" y="3712040"/>
          <a:ext cx="5772655" cy="795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2655">
                  <a:extLst>
                    <a:ext uri="{9D8B030D-6E8A-4147-A177-3AD203B41FA5}">
                      <a16:colId xmlns:a16="http://schemas.microsoft.com/office/drawing/2014/main" val="2515628237"/>
                    </a:ext>
                  </a:extLst>
                </a:gridCol>
              </a:tblGrid>
              <a:tr h="795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3200" cap="small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DIDN’T</a:t>
                      </a:r>
                      <a:r>
                        <a:rPr lang="en-US" sz="32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3200" cap="small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3200" cap="small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bare</a:t>
                      </a:r>
                      <a:r>
                        <a:rPr lang="en-US" sz="32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O</a:t>
                      </a:r>
                      <a:endParaRPr lang="en-US" sz="3200" cap="small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8035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38AB018-D102-4F26-A851-2012B736E13B}"/>
              </a:ext>
            </a:extLst>
          </p:cNvPr>
          <p:cNvSpPr txBox="1"/>
          <p:nvPr/>
        </p:nvSpPr>
        <p:spPr>
          <a:xfrm>
            <a:off x="452760" y="4794634"/>
            <a:ext cx="8227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Ex: I </a:t>
            </a:r>
            <a:r>
              <a:rPr lang="en-US" sz="3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didn’t read</a:t>
            </a:r>
            <a:r>
              <a:rPr lang="en-US" sz="3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book last night.</a:t>
            </a:r>
          </a:p>
        </p:txBody>
      </p:sp>
    </p:spTree>
    <p:extLst>
      <p:ext uri="{BB962C8B-B14F-4D97-AF65-F5344CB8AC3E}">
        <p14:creationId xmlns:p14="http://schemas.microsoft.com/office/powerpoint/2010/main" val="103479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551</Words>
  <Application>Microsoft Office PowerPoint</Application>
  <PresentationFormat>Widescreen</PresentationFormat>
  <Paragraphs>68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.VnVogue</vt:lpstr>
      <vt:lpstr>Arial</vt:lpstr>
      <vt:lpstr>Book Antiqua</vt:lpstr>
      <vt:lpstr>Calibri</vt:lpstr>
      <vt:lpstr>Calibri Light</vt:lpstr>
      <vt:lpstr>Forte</vt:lpstr>
      <vt:lpstr>HelveticaNeueLTStd-HvIt</vt:lpstr>
      <vt:lpstr>Lato Black</vt:lpstr>
      <vt:lpstr>Sitka Subheading</vt:lpstr>
      <vt:lpstr>Stencil</vt:lpstr>
      <vt:lpstr>Times New Roman</vt:lpstr>
      <vt:lpstr>VNI-Bandit</vt:lpstr>
      <vt:lpstr>VNI-Bodon-Poster</vt:lpstr>
      <vt:lpstr>VNI-DOS Sample Font </vt:lpstr>
      <vt:lpstr>VNI-Hobo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Nasil Phạm</cp:lastModifiedBy>
  <cp:revision>7</cp:revision>
  <dcterms:created xsi:type="dcterms:W3CDTF">2021-07-09T17:17:58Z</dcterms:created>
  <dcterms:modified xsi:type="dcterms:W3CDTF">2021-08-31T03:11:51Z</dcterms:modified>
</cp:coreProperties>
</file>